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34"/>
  </p:notesMasterIdLst>
  <p:handoutMasterIdLst>
    <p:handoutMasterId r:id="rId35"/>
  </p:handoutMasterIdLst>
  <p:sldIdLst>
    <p:sldId id="256" r:id="rId5"/>
    <p:sldId id="334" r:id="rId6"/>
    <p:sldId id="310" r:id="rId7"/>
    <p:sldId id="283" r:id="rId8"/>
    <p:sldId id="262" r:id="rId9"/>
    <p:sldId id="331" r:id="rId10"/>
    <p:sldId id="272" r:id="rId11"/>
    <p:sldId id="309" r:id="rId12"/>
    <p:sldId id="308" r:id="rId13"/>
    <p:sldId id="303" r:id="rId14"/>
    <p:sldId id="304" r:id="rId15"/>
    <p:sldId id="305" r:id="rId16"/>
    <p:sldId id="307" r:id="rId17"/>
    <p:sldId id="259" r:id="rId18"/>
    <p:sldId id="311" r:id="rId19"/>
    <p:sldId id="312" r:id="rId20"/>
    <p:sldId id="313" r:id="rId21"/>
    <p:sldId id="257" r:id="rId22"/>
    <p:sldId id="258" r:id="rId23"/>
    <p:sldId id="261" r:id="rId24"/>
    <p:sldId id="315" r:id="rId25"/>
    <p:sldId id="317" r:id="rId26"/>
    <p:sldId id="270" r:id="rId27"/>
    <p:sldId id="323" r:id="rId28"/>
    <p:sldId id="318" r:id="rId29"/>
    <p:sldId id="266" r:id="rId30"/>
    <p:sldId id="327" r:id="rId31"/>
    <p:sldId id="260" r:id="rId32"/>
    <p:sldId id="324" r:id="rId33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Lato" panose="020B0604020202020204" charset="0"/>
      <p:regular r:id="rId40"/>
      <p:bold r:id="rId41"/>
      <p:italic r:id="rId42"/>
      <p:boldItalic r:id="rId43"/>
    </p:embeddedFont>
    <p:embeddedFont>
      <p:font typeface="Monotype Corsiva" panose="03010101010201010101" pitchFamily="66" charset="0"/>
      <p:italic r:id="rId44"/>
    </p:embeddedFont>
    <p:embeddedFont>
      <p:font typeface="Nirmala UI" panose="020B0502040204020203" pitchFamily="34" charset="0"/>
      <p:regular r:id="rId45"/>
      <p:bold r:id="rId46"/>
    </p:embeddedFont>
    <p:embeddedFont>
      <p:font typeface="Nirmala UI Semilight" panose="020B0402040204020203" pitchFamily="34" charset="0"/>
      <p:regular r:id="rId47"/>
    </p:embeddedFont>
    <p:embeddedFont>
      <p:font typeface="Raleway" panose="020B0604020202020204" charset="0"/>
      <p:regular r:id="rId48"/>
      <p:bold r:id="rId49"/>
      <p:italic r:id="rId50"/>
      <p:boldItalic r:id="rId51"/>
    </p:embeddedFont>
    <p:embeddedFont>
      <p:font typeface="Wingdings 2" panose="05020102010507070707" pitchFamily="18" charset="2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Brown" initials="AB" lastIdx="0" clrIdx="0">
    <p:extLst>
      <p:ext uri="{19B8F6BF-5375-455C-9EA6-DF929625EA0E}">
        <p15:presenceInfo xmlns:p15="http://schemas.microsoft.com/office/powerpoint/2012/main" userId="Amy Brow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0" autoAdjust="0"/>
    <p:restoredTop sz="40639" autoAdjust="0"/>
  </p:normalViewPr>
  <p:slideViewPr>
    <p:cSldViewPr snapToGrid="0">
      <p:cViewPr varScale="1">
        <p:scale>
          <a:sx n="89" d="100"/>
          <a:sy n="89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6.fntdata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B39ABA-575B-43CD-8721-5DAB76D42F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1BAD4-8D84-440B-80A3-F2E0D50A23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D44450-F05C-410B-84AF-2ED7C998B8E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1B2D8-F0D7-404E-ABBB-72D09DE756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3B996-314E-45D8-8DC5-CD60B66AE4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30C05E-0E58-4629-AB77-12AA0B2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73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5055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119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610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323533" defTabSz="931774">
              <a:defRPr/>
            </a:pPr>
            <a:r>
              <a:rPr lang="en-US" dirty="0"/>
              <a:t>Please add your PAC representative in slide and email Amy Brown the contact at brownamyl@pcsb.org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23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323533" defTabSz="931774">
              <a:defRPr/>
            </a:pPr>
            <a:r>
              <a:rPr lang="en-US" dirty="0"/>
              <a:t>When you follow the link </a:t>
            </a:r>
            <a:r>
              <a:rPr lang="en-US" dirty="0" err="1"/>
              <a:t>EduDataPortal</a:t>
            </a:r>
            <a:r>
              <a:rPr lang="en-US" dirty="0"/>
              <a:t> select Pinellas County and search by school.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28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 defTabSz="931774">
              <a:buNone/>
              <a:defRPr/>
            </a:pPr>
            <a:r>
              <a:rPr lang="en-US" dirty="0"/>
              <a:t>All curriculum, instruction and assessments are based on student-centered expectations. 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6949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882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6283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curriculum, instruction and assessments are based on student-centered expectations.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177" tIns="46589" rIns="93177" bIns="46589"/>
          <a:lstStyle/>
          <a:p>
            <a:fld id="{313BE511-0B8B-4937-A477-10F91184C1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5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timeline for the implementation for Florida’s BEST Standards.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177" tIns="46589" rIns="93177" bIns="46589"/>
          <a:lstStyle/>
          <a:p>
            <a:fld id="{313BE511-0B8B-4937-A477-10F91184C1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29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219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57:notes"/>
          <p:cNvSpPr txBox="1">
            <a:spLocks noGrp="1"/>
          </p:cNvSpPr>
          <p:nvPr>
            <p:ph type="body" idx="1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59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/>
              <a:t>Celebrate with Title I!  Click the video (black box) to view.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22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978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117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duplicate Microsoft Forms provided or create school survey. To generate a QR code hover over your school’s survey and  and right click.  Create QR code for this page will be an option. </a:t>
            </a:r>
          </a:p>
        </p:txBody>
      </p:sp>
    </p:spTree>
    <p:extLst>
      <p:ext uri="{BB962C8B-B14F-4D97-AF65-F5344CB8AC3E}">
        <p14:creationId xmlns:p14="http://schemas.microsoft.com/office/powerpoint/2010/main" val="98434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aaa6d39ba0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aaa6d39ba0_1_8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 defTabSz="931774">
              <a:buNone/>
            </a:pPr>
            <a:r>
              <a:rPr lang="en-US" altLang="en-US" dirty="0">
                <a:latin typeface="Arial" panose="020B0604020202020204" pitchFamily="34" charset="0"/>
              </a:rPr>
              <a:t>The Florida Department of Education receives funds from the federal government. Districts receive Title I funds from Department of Education, and the school district distributes these funds to schools based on the percentage of children eligible for free/reduced price lunch; however, students do not have to be from low-income families to receive help.  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370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Title I is supplemental federal funding that provides extra academic support and learning opportunities.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319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/>
              <a:t>Use additional slides if necessary.  This is where you want to really highlight Title I funding and how it positively impacts your scholars! </a:t>
            </a:r>
            <a:r>
              <a:rPr lang="en-US" sz="1100" dirty="0">
                <a:solidFill>
                  <a:schemeClr val="tx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Additional supplemental personnel </a:t>
            </a:r>
            <a:r>
              <a:rPr lang="en-US" sz="1100" dirty="0">
                <a:solidFill>
                  <a:srgbClr val="FF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(add specific positions)</a:t>
            </a:r>
          </a:p>
        </p:txBody>
      </p:sp>
    </p:spTree>
    <p:extLst>
      <p:ext uri="{BB962C8B-B14F-4D97-AF65-F5344CB8AC3E}">
        <p14:creationId xmlns:p14="http://schemas.microsoft.com/office/powerpoint/2010/main" val="158329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4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4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Our school’s Title I Parent Station is located </a:t>
            </a:r>
            <a:r>
              <a:rPr lang="en-US" dirty="0">
                <a:solidFill>
                  <a:srgbClr val="FF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(insert location or photo of Title I Parent Station (front office and on the webpage)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dirty="0">
              <a:solidFill>
                <a:srgbClr val="FF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You will find a copy of our School Improvement Plan, Title I Schoolwide Plan, School’s PFEP, the School District’s PFEP, Parent’s Right to Know Memo, Upcoming Events, Compact, </a:t>
            </a:r>
            <a:r>
              <a:rPr lang="en-US" dirty="0">
                <a:solidFill>
                  <a:srgbClr val="FF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(insert other documents at your station)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6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9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Provide information on the specific committees that parents can be involved. Include the purpose, date and time of meetings.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Explain the PFEP and its purpose.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9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000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61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sb.org/skyview-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sb.org/titleon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data.fldoe.org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pexels.com/photo/background-book-stack-books-close-up-114839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73f-Im2tFMQ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doe.org/standardsreview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pngall.com/coming-soon-pn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ixabay.com/illustrations/stamp-save-the-date-red-memory-3047232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csb.org/Page/418" TargetMode="External"/><Relationship Id="rId3" Type="http://schemas.openxmlformats.org/officeDocument/2006/relationships/hyperlink" Target="mailto:dodgeam@pcsb.org" TargetMode="External"/><Relationship Id="rId7" Type="http://schemas.openxmlformats.org/officeDocument/2006/relationships/hyperlink" Target="https://www.pcsb.org/Page/2653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immonskeo@pcsb.org" TargetMode="External"/><Relationship Id="rId5" Type="http://schemas.openxmlformats.org/officeDocument/2006/relationships/hyperlink" Target="https://www.pcsb.org/Page/459" TargetMode="External"/><Relationship Id="rId4" Type="http://schemas.openxmlformats.org/officeDocument/2006/relationships/hyperlink" Target="https://www.pcsb.org/Page/32836" TargetMode="External"/><Relationship Id="rId9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csb.org/skyview-es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90054" y="2811216"/>
            <a:ext cx="7834745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en-US" dirty="0"/>
              <a:t>Title I Annual Parent Meeting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A064CE-C29C-421B-BDE3-69A0DEB42C9D}"/>
              </a:ext>
            </a:extLst>
          </p:cNvPr>
          <p:cNvSpPr/>
          <p:nvPr/>
        </p:nvSpPr>
        <p:spPr>
          <a:xfrm>
            <a:off x="1856509" y="1043203"/>
            <a:ext cx="22790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60402020202020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Skyview Elementary</a:t>
            </a:r>
          </a:p>
          <a:p>
            <a:pPr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60402020202020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August 9, 2021</a:t>
            </a:r>
          </a:p>
          <a:p>
            <a:pPr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60402020202020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6:00 pm</a:t>
            </a:r>
          </a:p>
          <a:p>
            <a:pPr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60402020202020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Media Center</a:t>
            </a:r>
          </a:p>
          <a:p>
            <a:pPr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60402020202020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Suzanne Hester</a:t>
            </a:r>
          </a:p>
        </p:txBody>
      </p:sp>
      <p:pic>
        <p:nvPicPr>
          <p:cNvPr id="6" name="Picture 5" descr="PCS_Primary_Logo copy.jpg">
            <a:extLst>
              <a:ext uri="{FF2B5EF4-FFF2-40B4-BE49-F238E27FC236}">
                <a16:creationId xmlns:a16="http://schemas.microsoft.com/office/drawing/2014/main" id="{79815A1A-3314-4F99-A303-EE2A5CEBD9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5" y="4423307"/>
            <a:ext cx="1179689" cy="563502"/>
          </a:xfrm>
          <a:prstGeom prst="rect">
            <a:avLst/>
          </a:prstGeom>
        </p:spPr>
      </p:pic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A4C676A4-46C1-4F2D-A4D1-B24737797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79" y="354572"/>
            <a:ext cx="2746688" cy="206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4BF7F-0F86-4770-8EC3-BD7132C9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60" y="162462"/>
            <a:ext cx="6462600" cy="8574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Working Together for Student Success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7A87B-31D1-4724-B5AD-5EDCF2E67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0548" y="894697"/>
            <a:ext cx="6462600" cy="3552300"/>
          </a:xfrm>
        </p:spPr>
        <p:txBody>
          <a:bodyPr/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As a Title I parent you have the right to be involved in the development of the following plans and documents for our school which can be found on our website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  <a:hlinkClick r:id="rId3"/>
              </a:rPr>
              <a:t>https://www.pcsb.org/skyview-es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to view as well as in the Parent Station located </a:t>
            </a:r>
            <a:r>
              <a:rPr lang="en-US" sz="1200" dirty="0">
                <a:solidFill>
                  <a:schemeClr val="accent3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in the front office.</a:t>
            </a:r>
            <a:endParaRPr lang="en-US" sz="1200" dirty="0">
              <a:solidFill>
                <a:schemeClr val="tx1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B65BF-0CDC-4772-B5B3-E91097663A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5" name="Google Shape;1121;p48">
            <a:extLst>
              <a:ext uri="{FF2B5EF4-FFF2-40B4-BE49-F238E27FC236}">
                <a16:creationId xmlns:a16="http://schemas.microsoft.com/office/drawing/2014/main" id="{249E88CB-52ED-4BAD-B6F6-8CD1D88F8F0B}"/>
              </a:ext>
            </a:extLst>
          </p:cNvPr>
          <p:cNvGrpSpPr/>
          <p:nvPr/>
        </p:nvGrpSpPr>
        <p:grpSpPr>
          <a:xfrm>
            <a:off x="2822448" y="2081041"/>
            <a:ext cx="3308939" cy="2567124"/>
            <a:chOff x="5926265" y="4424051"/>
            <a:chExt cx="720246" cy="720181"/>
          </a:xfrm>
        </p:grpSpPr>
        <p:sp>
          <p:nvSpPr>
            <p:cNvPr id="6" name="Google Shape;1122;p48">
              <a:extLst>
                <a:ext uri="{FF2B5EF4-FFF2-40B4-BE49-F238E27FC236}">
                  <a16:creationId xmlns:a16="http://schemas.microsoft.com/office/drawing/2014/main" id="{A7ABF7FB-7E02-4C63-89A0-4283D9FF9418}"/>
                </a:ext>
              </a:extLst>
            </p:cNvPr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23;p48">
              <a:extLst>
                <a:ext uri="{FF2B5EF4-FFF2-40B4-BE49-F238E27FC236}">
                  <a16:creationId xmlns:a16="http://schemas.microsoft.com/office/drawing/2014/main" id="{76B96400-71C4-4C7B-B739-70A9E9476991}"/>
                </a:ext>
              </a:extLst>
            </p:cNvPr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24;p48">
              <a:extLst>
                <a:ext uri="{FF2B5EF4-FFF2-40B4-BE49-F238E27FC236}">
                  <a16:creationId xmlns:a16="http://schemas.microsoft.com/office/drawing/2014/main" id="{2BF89D36-E59D-4F4C-A7E6-1EC1D2FCF48D}"/>
                </a:ext>
              </a:extLst>
            </p:cNvPr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25;p48">
              <a:extLst>
                <a:ext uri="{FF2B5EF4-FFF2-40B4-BE49-F238E27FC236}">
                  <a16:creationId xmlns:a16="http://schemas.microsoft.com/office/drawing/2014/main" id="{B1592E36-77DA-4C5C-B62F-EC7418BDEE86}"/>
                </a:ext>
              </a:extLst>
            </p:cNvPr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DE6555-8DFE-4888-8690-9E31CCCA6A42}"/>
              </a:ext>
            </a:extLst>
          </p:cNvPr>
          <p:cNvSpPr/>
          <p:nvPr/>
        </p:nvSpPr>
        <p:spPr>
          <a:xfrm>
            <a:off x="3112992" y="2363923"/>
            <a:ext cx="1261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School Improvement Plan (SIP)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86531B-498B-40A7-BEC8-1C2D66EC35AC}"/>
              </a:ext>
            </a:extLst>
          </p:cNvPr>
          <p:cNvSpPr/>
          <p:nvPr/>
        </p:nvSpPr>
        <p:spPr>
          <a:xfrm>
            <a:off x="4742688" y="2349215"/>
            <a:ext cx="11112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Title I Schoolwide Plan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F4F0C-A5FD-4A46-9B8D-C4FDC3C0F2D9}"/>
              </a:ext>
            </a:extLst>
          </p:cNvPr>
          <p:cNvSpPr/>
          <p:nvPr/>
        </p:nvSpPr>
        <p:spPr>
          <a:xfrm>
            <a:off x="3157728" y="3419948"/>
            <a:ext cx="1298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Parent and Family Engagement Plan (PFEP)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977F7D-52EC-4ABB-B6B2-006ECD2B9A92}"/>
              </a:ext>
            </a:extLst>
          </p:cNvPr>
          <p:cNvSpPr/>
          <p:nvPr/>
        </p:nvSpPr>
        <p:spPr>
          <a:xfrm>
            <a:off x="4742688" y="3434001"/>
            <a:ext cx="1111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School-Parent-Student Compact</a:t>
            </a:r>
          </a:p>
        </p:txBody>
      </p:sp>
    </p:spTree>
    <p:extLst>
      <p:ext uri="{BB962C8B-B14F-4D97-AF65-F5344CB8AC3E}">
        <p14:creationId xmlns:p14="http://schemas.microsoft.com/office/powerpoint/2010/main" val="348668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D76F2-EF88-4AAD-A93B-45457B89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163" y="358388"/>
            <a:ext cx="6677891" cy="857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Parent-School-Student Compact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2ECDD-C4E5-495D-85CD-26969A56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625" y="1200150"/>
            <a:ext cx="3136800" cy="2640732"/>
          </a:xfrm>
        </p:spPr>
        <p:txBody>
          <a:bodyPr/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The 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purpose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of the compact is to foster student achievement. By signing the Parent-School-Student Compact, Skyview Elementary, teachers, staff, parents and students agree to work together to share the responsibility of helping students meet or exceed state, district and school academic goals.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04605-EAC2-49DF-AEAF-09BA7E962D1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19456" y="1200150"/>
            <a:ext cx="3136800" cy="2335530"/>
          </a:xfrm>
        </p:spPr>
        <p:txBody>
          <a:bodyPr/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The Parent-School-Student Compact is updated every year to include parent, student, teacher, and staff input. Parent, student, teacher and staff comments are welcome at any time during the year.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4F21E-811E-4AA3-BB74-64E40843BC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05C2EFEC-C6D0-429C-89F7-88B4A7939B84}"/>
              </a:ext>
            </a:extLst>
          </p:cNvPr>
          <p:cNvSpPr/>
          <p:nvPr/>
        </p:nvSpPr>
        <p:spPr>
          <a:xfrm>
            <a:off x="4416734" y="3362699"/>
            <a:ext cx="665018" cy="6511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D5C6B-BE56-48D5-AE56-3A31682F7E51}"/>
              </a:ext>
            </a:extLst>
          </p:cNvPr>
          <p:cNvSpPr txBox="1"/>
          <p:nvPr/>
        </p:nvSpPr>
        <p:spPr>
          <a:xfrm>
            <a:off x="5081752" y="3840882"/>
            <a:ext cx="33597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Please review and sign your child’s Compact.</a:t>
            </a:r>
          </a:p>
          <a:p>
            <a:endParaRPr lang="en-US" dirty="0">
              <a:solidFill>
                <a:schemeClr val="tx1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Our goal is to receive 100% participation!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B93B-7E87-4006-A63C-A5AF3536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Sample School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0E82E-C8E7-4BD0-8356-B29B89BDE6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026436"/>
              </p:ext>
            </p:extLst>
          </p:nvPr>
        </p:nvGraphicFramePr>
        <p:xfrm>
          <a:off x="4223151" y="163617"/>
          <a:ext cx="3232726" cy="4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4" imgW="5829101" imgH="7543800" progId="Acrobat.Document.DC">
                  <p:embed/>
                </p:oleObj>
              </mc:Choice>
              <mc:Fallback>
                <p:oleObj name="Acrobat Document" r:id="rId4" imgW="5829101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3151" y="163617"/>
                        <a:ext cx="3232726" cy="4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896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D142-AA80-401D-AAB2-BB2AAFFD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>
                    <a:lumMod val="75000"/>
                  </a:schemeClr>
                </a:solidFill>
              </a:rPr>
              <a:t>Parent and Family Engagement Plan (PFEP)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4B75A-1467-41AB-915C-C157FA8F8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The PFEP Sections include information about the following: </a:t>
            </a:r>
          </a:p>
          <a:p>
            <a:pPr lvl="0"/>
            <a:endParaRPr lang="en-US" dirty="0">
              <a:solidFill>
                <a:schemeClr val="tx1">
                  <a:lumMod val="7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Parent trainings to increase student achievement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Staff trainings for engaging parents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Communication methods between home and school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Flexible meeting times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Accessibility for parents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Coordinating with other Federal Programs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AFB6A-C9EA-4C4F-AF77-956073ED32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389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want YOU!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Parent Advisory Council (PAC)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152F-63D3-482F-96E7-33310E2E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>
                    <a:lumMod val="75000"/>
                  </a:schemeClr>
                </a:solidFill>
              </a:rPr>
              <a:t>Parent Advisory Council (PAC)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D2DB4-7985-4832-9C2B-0790191C4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740734"/>
            <a:ext cx="6462600" cy="22840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The District has a Parent and Family Engagement Plan. The summary of this plan is in the Title I School &amp; Family Partnership Overview.</a:t>
            </a:r>
            <a:endParaRPr lang="en-US" dirty="0">
              <a:solidFill>
                <a:schemeClr val="tx1">
                  <a:lumMod val="7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You may access the full plan at </a:t>
            </a:r>
            <a:r>
              <a:rPr lang="en-US" sz="12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  <a:hlinkClick r:id="rId3"/>
              </a:rPr>
              <a:t>www.pcsb.org/titleone</a:t>
            </a:r>
            <a:endParaRPr lang="en-US" sz="12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The Parent Advisory Council (PAC) is responsible for reviewing and revising the District PFEP.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PAC will meet virtually or in-person with the district’s Title I Family Education Coordinator.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PAC meets twice a year, if you are interested in representing our school please notify, Suzanne Hester.</a:t>
            </a:r>
            <a:endParaRPr lang="en-US" sz="1200" dirty="0">
              <a:solidFill>
                <a:srgbClr val="FF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D36BA-DA48-46FC-899D-2594D4C97C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905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FF75-3E5B-4999-AA6E-005A9C0E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Accountability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12329-BFCE-42E2-9830-FA85866DE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1943" lvl="1" indent="0">
              <a:buNone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School Report Cards </a:t>
            </a:r>
          </a:p>
          <a:p>
            <a:pPr marL="301943" lvl="1" indent="0">
              <a:buNone/>
            </a:pPr>
            <a:endParaRPr lang="en-US" altLang="en-US" sz="1400" dirty="0">
              <a:solidFill>
                <a:schemeClr val="tx1">
                  <a:lumMod val="7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lvl="1"/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School Grade and Overview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Population and Enrollment 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Assessments – Academic Achievement, Growth, and Population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Assessments – English Language Learners 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Graduation and Beyond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Educator Qualifications and Equity 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Long-Term Goals and Interim Progress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Accelerated Course Enrollment 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Per-Pupil Expenditures 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National Data</a:t>
            </a:r>
          </a:p>
          <a:p>
            <a:pPr lvl="1"/>
            <a:endParaRPr lang="en-US" altLang="en-US" sz="1400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01943" lvl="1" indent="0">
              <a:buNone/>
            </a:pPr>
            <a:r>
              <a:rPr lang="en-US" altLang="en-US" sz="14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Available online at </a:t>
            </a:r>
            <a:r>
              <a:rPr lang="en-US" sz="1400" dirty="0">
                <a:hlinkClick r:id="rId2"/>
              </a:rPr>
              <a:t>https://edudata.fldoe.org/</a:t>
            </a:r>
            <a:r>
              <a:rPr lang="en-US" altLang="en-US" sz="14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or Front Office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ECAAD-40EC-4BB2-BD2C-5F687F8DB4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7818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9498-C89F-4B40-951E-FAC4505E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201F1E"/>
                </a:solidFill>
                <a:latin typeface="Calibri" panose="020F0502020204030204" pitchFamily="34" charset="0"/>
              </a:rPr>
              <a:t>Visit to find district and school grades, </a:t>
            </a:r>
            <a:r>
              <a:rPr lang="en-US" sz="1800" dirty="0" err="1">
                <a:solidFill>
                  <a:srgbClr val="0070C0"/>
                </a:solidFill>
                <a:latin typeface="Calibri" panose="020F0502020204030204" pitchFamily="34" charset="0"/>
              </a:rPr>
              <a:t>EduData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</a:rPr>
              <a:t> Portal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0C72-7D9B-4E79-9947-022F8D6526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A89EC-AB3D-4719-B125-D2A95C1C5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81" y="1419617"/>
            <a:ext cx="6735213" cy="32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4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434588"/>
            <a:ext cx="7628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Florida Standards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7" name="Picture 2" descr="FL DOE Logo">
            <a:extLst>
              <a:ext uri="{FF2B5EF4-FFF2-40B4-BE49-F238E27FC236}">
                <a16:creationId xmlns:a16="http://schemas.microsoft.com/office/drawing/2014/main" id="{3E9CC5EE-7C84-400D-835A-FE11E76D3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" y="4154555"/>
            <a:ext cx="2119747" cy="60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90F19F-24A5-4B2E-BB97-1E331F5EF2EE}"/>
              </a:ext>
            </a:extLst>
          </p:cNvPr>
          <p:cNvSpPr/>
          <p:nvPr/>
        </p:nvSpPr>
        <p:spPr>
          <a:xfrm>
            <a:off x="1336963" y="1551842"/>
            <a:ext cx="61791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Florida’s academic content standards establish high expectations for all students.</a:t>
            </a:r>
          </a:p>
          <a:p>
            <a:pPr lvl="1"/>
            <a:endParaRPr lang="en-US" sz="1600" dirty="0">
              <a:solidFill>
                <a:schemeClr val="tx1">
                  <a:lumMod val="7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lvl="1"/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Florida Standards identify what your child needs to know and be able to do in all content areas. You may read more information by visiting </a:t>
            </a:r>
            <a:r>
              <a:rPr lang="en-US" sz="1600" dirty="0">
                <a:solidFill>
                  <a:srgbClr val="0070C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fldoe.org/academic/standards/.</a:t>
            </a:r>
          </a:p>
          <a:p>
            <a:pPr lvl="1"/>
            <a:endParaRPr lang="en-US" sz="1600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lvl="1"/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Also, your child’s teacher will be able to explain the standards for your child’s grade level.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ctrTitle" idx="4294967295"/>
          </p:nvPr>
        </p:nvSpPr>
        <p:spPr>
          <a:xfrm>
            <a:off x="916025" y="440344"/>
            <a:ext cx="572723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</a:rPr>
              <a:t>Florida Standards Assessment</a:t>
            </a:r>
            <a:br>
              <a:rPr lang="en-US" altLang="en-US" sz="28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</a:rPr>
              <a:t>(FSA)</a:t>
            </a:r>
            <a:endParaRPr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4294967295"/>
          </p:nvPr>
        </p:nvSpPr>
        <p:spPr>
          <a:xfrm>
            <a:off x="916025" y="1932929"/>
            <a:ext cx="5561100" cy="1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Fall Assessment-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FLKRS (Florida Kindergarten Readiness Assessment)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Spring Assessments-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ELA Gr 3-10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Math Gr 3-8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Science Grs 5 and 8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9FCE0-6F4B-471C-A934-618A7DF50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69329" y="1"/>
            <a:ext cx="2074671" cy="50589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15375-4103-4325-9325-939C77E06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Celebrate with Title 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F61ED-9527-4D91-9421-6BF1CDC6A9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177ED013-5828-405C-8CC7-9397A8506D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01240" y="1428750"/>
            <a:ext cx="4945380" cy="28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73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Florida End of Course (EOC)</a:t>
            </a:r>
            <a:br>
              <a:rPr lang="en-US" sz="2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Assessments</a:t>
            </a:r>
            <a:br>
              <a:rPr lang="en-US" sz="2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(Algebra 1, Biology, Civics, U.S. History, Geometry)</a:t>
            </a:r>
            <a:endParaRPr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19307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To learn more about state assessments visit the Florida Department of Education’s website,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fldoe.org/accountability/assessments.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4B2D77-0464-47DB-A083-589E192D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126" y="1987338"/>
            <a:ext cx="5795029" cy="22104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Florida Benchmark For Excellent Student Thinking Standards (B.E.S.T)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. You may read more information by visiting, </a:t>
            </a:r>
            <a:r>
              <a:rPr lang="en-US" dirty="0">
                <a:hlinkClick r:id="rId3"/>
              </a:rPr>
              <a:t>http://www.fldoe.org/standardsreview/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www.fldoe.org/core/fileparse.php/18736/urlt/Standards.jpg">
            <a:extLst>
              <a:ext uri="{FF2B5EF4-FFF2-40B4-BE49-F238E27FC236}">
                <a16:creationId xmlns:a16="http://schemas.microsoft.com/office/drawing/2014/main" id="{EB55C467-0B4F-4941-B015-1327F711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168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33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ldoe.org/core/fileparse.php/18736/urlt/Standards.jpg">
            <a:extLst>
              <a:ext uri="{FF2B5EF4-FFF2-40B4-BE49-F238E27FC236}">
                <a16:creationId xmlns:a16="http://schemas.microsoft.com/office/drawing/2014/main" id="{EB55C467-0B4F-4941-B015-1327F711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168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5CE684-CBBA-497B-89A5-E836D56A8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03259" y="1873856"/>
            <a:ext cx="5323973" cy="2872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F61EAA-E24D-4AA6-A14F-A84BF91FE7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541189">
            <a:off x="1410092" y="626250"/>
            <a:ext cx="2182103" cy="113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2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ctrTitle" idx="4294967295"/>
          </p:nvPr>
        </p:nvSpPr>
        <p:spPr>
          <a:xfrm>
            <a:off x="940350" y="464344"/>
            <a:ext cx="6444600" cy="14468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en-US" sz="4000" dirty="0">
                <a:solidFill>
                  <a:schemeClr val="tx1"/>
                </a:solidFill>
              </a:rPr>
              <a:t>Working Together for Student Success</a:t>
            </a:r>
            <a:endParaRPr sz="4000" b="1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26"/>
          <p:cNvSpPr txBox="1">
            <a:spLocks noGrp="1"/>
          </p:cNvSpPr>
          <p:nvPr>
            <p:ph type="subTitle" idx="4294967295"/>
          </p:nvPr>
        </p:nvSpPr>
        <p:spPr>
          <a:xfrm>
            <a:off x="940350" y="1911226"/>
            <a:ext cx="644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accent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Please join us…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solidFill>
                <a:srgbClr val="FF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>
                <a:solidFill>
                  <a:srgbClr val="FF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Parent Academies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222" name="Google Shape;222;p26"/>
          <p:cNvSpPr/>
          <p:nvPr/>
        </p:nvSpPr>
        <p:spPr>
          <a:xfrm>
            <a:off x="-150" y="622760"/>
            <a:ext cx="940500" cy="668700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6998D-D089-4E2C-99D2-513C6BA239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4484">
            <a:off x="6841625" y="891621"/>
            <a:ext cx="1556060" cy="15560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FE962-C77E-46AD-8E6B-1A3C9009E519}"/>
              </a:ext>
            </a:extLst>
          </p:cNvPr>
          <p:cNvSpPr txBox="1"/>
          <p:nvPr/>
        </p:nvSpPr>
        <p:spPr>
          <a:xfrm>
            <a:off x="992981" y="3314337"/>
            <a:ext cx="575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December 9</a:t>
            </a:r>
            <a:r>
              <a:rPr lang="en-US" sz="2400" baseline="30000" dirty="0"/>
              <a:t>th</a:t>
            </a:r>
            <a:r>
              <a:rPr lang="en-US" sz="2400" dirty="0"/>
              <a:t> - 4</a:t>
            </a:r>
            <a:r>
              <a:rPr lang="en-US" sz="2400" baseline="30000" dirty="0"/>
              <a:t>th</a:t>
            </a:r>
            <a:r>
              <a:rPr lang="en-US" sz="2400" dirty="0"/>
              <a:t> and 5</a:t>
            </a:r>
            <a:r>
              <a:rPr lang="en-US" sz="2400" baseline="30000" dirty="0"/>
              <a:t>th</a:t>
            </a:r>
            <a:r>
              <a:rPr lang="en-US" sz="2400" dirty="0"/>
              <a:t> grades</a:t>
            </a:r>
          </a:p>
          <a:p>
            <a:r>
              <a:rPr lang="en-US" sz="2400" dirty="0"/>
              <a:t>February 24</a:t>
            </a:r>
            <a:r>
              <a:rPr lang="en-US" sz="2400" baseline="30000" dirty="0"/>
              <a:t>th</a:t>
            </a:r>
            <a:r>
              <a:rPr lang="en-US" sz="2400" dirty="0"/>
              <a:t> -  2</a:t>
            </a:r>
            <a:r>
              <a:rPr lang="en-US" sz="2400" baseline="30000" dirty="0"/>
              <a:t>nd</a:t>
            </a:r>
            <a:r>
              <a:rPr lang="en-US" sz="2400" dirty="0"/>
              <a:t> and 3</a:t>
            </a:r>
            <a:r>
              <a:rPr lang="en-US" sz="2400" baseline="30000" dirty="0"/>
              <a:t>rd</a:t>
            </a:r>
            <a:r>
              <a:rPr lang="en-US" sz="2400" dirty="0"/>
              <a:t> grades</a:t>
            </a:r>
          </a:p>
          <a:p>
            <a:r>
              <a:rPr lang="en-US" sz="2400" dirty="0"/>
              <a:t>March 10</a:t>
            </a:r>
            <a:r>
              <a:rPr lang="en-US" sz="2400" baseline="30000" dirty="0"/>
              <a:t>th</a:t>
            </a:r>
            <a:r>
              <a:rPr lang="en-US" sz="2400" dirty="0"/>
              <a:t> – Kindergarten and 1</a:t>
            </a:r>
            <a:r>
              <a:rPr lang="en-US" sz="2400" baseline="30000" dirty="0"/>
              <a:t>st</a:t>
            </a:r>
            <a:r>
              <a:rPr lang="en-US" sz="2400" dirty="0"/>
              <a:t> grade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>
            <a:spLocks noGrp="1"/>
          </p:cNvSpPr>
          <p:nvPr>
            <p:ph type="title"/>
          </p:nvPr>
        </p:nvSpPr>
        <p:spPr>
          <a:xfrm>
            <a:off x="1198418" y="1281545"/>
            <a:ext cx="1909718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>
                <a:solidFill>
                  <a:schemeClr val="tx1"/>
                </a:solidFill>
              </a:rPr>
              <a:t>Next Steps</a:t>
            </a:r>
            <a:endParaRPr i="0" dirty="0">
              <a:solidFill>
                <a:schemeClr val="tx1"/>
              </a:solidFill>
            </a:endParaRPr>
          </a:p>
        </p:txBody>
      </p:sp>
      <p:sp>
        <p:nvSpPr>
          <p:cNvPr id="255" name="Google Shape;255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20" name="Google Shape;1070;p43">
            <a:extLst>
              <a:ext uri="{FF2B5EF4-FFF2-40B4-BE49-F238E27FC236}">
                <a16:creationId xmlns:a16="http://schemas.microsoft.com/office/drawing/2014/main" id="{B19B9273-42A9-480F-BBA0-E33695559D88}"/>
              </a:ext>
            </a:extLst>
          </p:cNvPr>
          <p:cNvGrpSpPr/>
          <p:nvPr/>
        </p:nvGrpSpPr>
        <p:grpSpPr>
          <a:xfrm>
            <a:off x="3108136" y="1248037"/>
            <a:ext cx="3636818" cy="2837006"/>
            <a:chOff x="557511" y="3212204"/>
            <a:chExt cx="719836" cy="722871"/>
          </a:xfrm>
        </p:grpSpPr>
        <p:sp>
          <p:nvSpPr>
            <p:cNvPr id="21" name="Google Shape;1071;p43">
              <a:extLst>
                <a:ext uri="{FF2B5EF4-FFF2-40B4-BE49-F238E27FC236}">
                  <a16:creationId xmlns:a16="http://schemas.microsoft.com/office/drawing/2014/main" id="{1709AA47-AE33-451B-91EC-600B03F6E737}"/>
                </a:ext>
              </a:extLst>
            </p:cNvPr>
            <p:cNvSpPr/>
            <p:nvPr/>
          </p:nvSpPr>
          <p:spPr>
            <a:xfrm>
              <a:off x="557511" y="3212204"/>
              <a:ext cx="445612" cy="361436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n-US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dirty="0">
                  <a:solidFill>
                    <a:schemeClr val="bg1"/>
                  </a:solidFill>
                  <a:latin typeface="Nirmala UI Semilight" panose="020B0402040204020203" pitchFamily="34" charset="0"/>
                  <a:ea typeface="Nirmala UI Semilight" panose="020B0402040204020203" pitchFamily="34" charset="0"/>
                  <a:cs typeface="Nirmala UI Semilight" panose="020B0402040204020203" pitchFamily="34" charset="0"/>
                  <a:sym typeface="Calibri"/>
                </a:rPr>
                <a:t>We </a:t>
              </a:r>
              <a:r>
                <a:rPr lang="en-US" sz="1400" b="0" i="0" u="none" strike="noStrike" cap="none" dirty="0">
                  <a:solidFill>
                    <a:schemeClr val="bg1"/>
                  </a:solidFill>
                  <a:latin typeface="Nirmala UI Semilight" panose="020B0402040204020203" pitchFamily="34" charset="0"/>
                  <a:ea typeface="Nirmala UI Semilight" panose="020B0402040204020203" pitchFamily="34" charset="0"/>
                  <a:cs typeface="Nirmala UI Semilight" panose="020B0402040204020203" pitchFamily="34" charset="0"/>
                  <a:sym typeface="Calibri"/>
                </a:rPr>
                <a:t>encourage you to…</a:t>
              </a:r>
              <a:endParaRPr sz="1400" b="0" i="0" u="none" strike="noStrike" cap="none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  <a:sym typeface="Calibri"/>
              </a:endParaRPr>
            </a:p>
          </p:txBody>
        </p:sp>
        <p:sp>
          <p:nvSpPr>
            <p:cNvPr id="22" name="Google Shape;1072;p43">
              <a:extLst>
                <a:ext uri="{FF2B5EF4-FFF2-40B4-BE49-F238E27FC236}">
                  <a16:creationId xmlns:a16="http://schemas.microsoft.com/office/drawing/2014/main" id="{CEDB384A-EE68-4BA8-BF03-E2F22FB4CEF6}"/>
                </a:ext>
              </a:extLst>
            </p:cNvPr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073;p43">
              <a:extLst>
                <a:ext uri="{FF2B5EF4-FFF2-40B4-BE49-F238E27FC236}">
                  <a16:creationId xmlns:a16="http://schemas.microsoft.com/office/drawing/2014/main" id="{C0790EFB-BE34-4EFD-A473-8C52120843F8}"/>
                </a:ext>
              </a:extLst>
            </p:cNvPr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buClr>
                  <a:schemeClr val="dk1"/>
                </a:buClr>
                <a:buSzPts val="1400"/>
              </a:pPr>
              <a:endParaRPr lang="en-US" dirty="0">
                <a:solidFill>
                  <a:schemeClr val="tx1">
                    <a:lumMod val="50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  <a:p>
              <a:pPr>
                <a:buClr>
                  <a:schemeClr val="dk1"/>
                </a:buClr>
                <a:buSzPts val="1400"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Nirmala UI Semilight" panose="020B0402040204020203" pitchFamily="34" charset="0"/>
                  <a:ea typeface="Nirmala UI Semilight" panose="020B0402040204020203" pitchFamily="34" charset="0"/>
                  <a:cs typeface="Nirmala UI Semilight" panose="020B0402040204020203" pitchFamily="34" charset="0"/>
                </a:rPr>
                <a:t>Communicate with the teachers and other staff </a:t>
              </a:r>
            </a:p>
            <a:p>
              <a:pPr>
                <a:buClr>
                  <a:schemeClr val="dk1"/>
                </a:buClr>
                <a:buSzPts val="1400"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Nirmala UI Semilight" panose="020B0402040204020203" pitchFamily="34" charset="0"/>
                  <a:ea typeface="Nirmala UI Semilight" panose="020B0402040204020203" pitchFamily="34" charset="0"/>
                  <a:cs typeface="Nirmala UI Semilight" panose="020B0402040204020203" pitchFamily="34" charset="0"/>
                </a:rPr>
                <a:t>regularly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074;p43">
              <a:extLst>
                <a:ext uri="{FF2B5EF4-FFF2-40B4-BE49-F238E27FC236}">
                  <a16:creationId xmlns:a16="http://schemas.microsoft.com/office/drawing/2014/main" id="{C5A2D65A-F940-4156-AE9D-373D718809F6}"/>
                </a:ext>
              </a:extLst>
            </p:cNvPr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A21579B-2C44-44C5-9637-CF99C5502B59}"/>
              </a:ext>
            </a:extLst>
          </p:cNvPr>
          <p:cNvSpPr/>
          <p:nvPr/>
        </p:nvSpPr>
        <p:spPr>
          <a:xfrm>
            <a:off x="5343277" y="1281545"/>
            <a:ext cx="15122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  <a:sym typeface="Calibri"/>
              </a:rPr>
              <a:t>Review the Compact throughout the year as it relates to your child(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  <a:sym typeface="Calibri"/>
              </a:rPr>
              <a:t>ren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  <a:sym typeface="Calibri"/>
              </a:rPr>
              <a:t>)’s goals</a:t>
            </a:r>
            <a:endParaRPr lang="en-US" dirty="0">
              <a:solidFill>
                <a:schemeClr val="tx2">
                  <a:lumMod val="1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154D71-E305-4999-B419-6E8D5FDD5B16}"/>
              </a:ext>
            </a:extLst>
          </p:cNvPr>
          <p:cNvSpPr/>
          <p:nvPr/>
        </p:nvSpPr>
        <p:spPr>
          <a:xfrm>
            <a:off x="5209317" y="2940053"/>
            <a:ext cx="14893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altLang="en-US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Participate in giving your input for our SIP, PFEP, and Compact</a:t>
            </a:r>
            <a:endParaRPr lang="en-US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D86D9C6B-1CEC-411A-A80F-1C16CA81338B}"/>
              </a:ext>
            </a:extLst>
          </p:cNvPr>
          <p:cNvSpPr/>
          <p:nvPr/>
        </p:nvSpPr>
        <p:spPr>
          <a:xfrm rot="19611272">
            <a:off x="6717605" y="601265"/>
            <a:ext cx="1337697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6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FCEE7-CA97-4222-A970-7F620AB0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pic>
        <p:nvPicPr>
          <p:cNvPr id="2050" name="Picture 2" descr="Get Engaged logo ">
            <a:extLst>
              <a:ext uri="{FF2B5EF4-FFF2-40B4-BE49-F238E27FC236}">
                <a16:creationId xmlns:a16="http://schemas.microsoft.com/office/drawing/2014/main" id="{2EF341C3-21FF-4C8D-8692-DBC8EA4B7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68" y="3837566"/>
            <a:ext cx="2200805" cy="11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223425-A455-4411-A50A-36506BD81B6B}"/>
              </a:ext>
            </a:extLst>
          </p:cNvPr>
          <p:cNvSpPr txBox="1"/>
          <p:nvPr/>
        </p:nvSpPr>
        <p:spPr>
          <a:xfrm>
            <a:off x="1191042" y="1390703"/>
            <a:ext cx="347111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32B5B"/>
                </a:solidFill>
                <a:latin typeface="Open Sans Condensed"/>
              </a:rPr>
              <a:t>Title I Parent &amp; Family Coordinator – Amy Brown</a:t>
            </a:r>
          </a:p>
          <a:p>
            <a:r>
              <a:rPr lang="en-US" sz="1050" dirty="0">
                <a:solidFill>
                  <a:srgbClr val="032B5B"/>
                </a:solidFill>
                <a:latin typeface="Open Sans Condensed"/>
                <a:hlinkClick r:id="rId3"/>
              </a:rPr>
              <a:t>brownamyl@pcsb.org</a:t>
            </a:r>
            <a:endParaRPr lang="en-US" sz="1050" dirty="0">
              <a:solidFill>
                <a:srgbClr val="032B5B"/>
              </a:solidFill>
              <a:latin typeface="Open Sans Condensed"/>
            </a:endParaRPr>
          </a:p>
          <a:p>
            <a:endParaRPr lang="en-US" sz="1050" b="1" dirty="0">
              <a:solidFill>
                <a:srgbClr val="032B5B"/>
              </a:solidFill>
              <a:latin typeface="Open Sans Condensed"/>
            </a:endParaRPr>
          </a:p>
          <a:p>
            <a:r>
              <a:rPr lang="en-US" sz="1050" b="1" dirty="0">
                <a:solidFill>
                  <a:srgbClr val="032B5B"/>
                </a:solidFill>
                <a:latin typeface="Open Sans Condensed"/>
              </a:rPr>
              <a:t>Learning at Home Family Resources - </a:t>
            </a:r>
            <a:r>
              <a:rPr lang="en-US" sz="1050" u="sng" dirty="0">
                <a:hlinkClick r:id="rId4"/>
              </a:rPr>
              <a:t>https://www.pcsb.org/Page/32836</a:t>
            </a:r>
            <a:endParaRPr lang="en-US" sz="1050" u="sng" dirty="0"/>
          </a:p>
          <a:p>
            <a:endParaRPr lang="en-US" sz="1050" b="1" dirty="0">
              <a:solidFill>
                <a:srgbClr val="032B5B"/>
              </a:solidFill>
              <a:latin typeface="Open Sans Condensed"/>
            </a:endParaRPr>
          </a:p>
          <a:p>
            <a:r>
              <a:rPr lang="en-US" sz="1050" b="1" dirty="0">
                <a:solidFill>
                  <a:srgbClr val="032B5B"/>
                </a:solidFill>
                <a:latin typeface="Open Sans Condensed"/>
              </a:rPr>
              <a:t>Volunteer in a Pinellas County School - </a:t>
            </a:r>
            <a:r>
              <a:rPr lang="en-US" sz="1050" i="1" dirty="0">
                <a:hlinkClick r:id="rId5"/>
              </a:rPr>
              <a:t>htt</a:t>
            </a:r>
            <a:r>
              <a:rPr lang="en-US" sz="1050" dirty="0">
                <a:hlinkClick r:id="rId5"/>
              </a:rPr>
              <a:t>ps://www.pcsb.org/Page/459</a:t>
            </a:r>
            <a:endParaRPr lang="en-US" sz="1050" dirty="0"/>
          </a:p>
          <a:p>
            <a:r>
              <a:rPr lang="en-US" sz="1050" b="1" dirty="0">
                <a:solidFill>
                  <a:srgbClr val="032B5B"/>
                </a:solidFill>
                <a:latin typeface="Open Sans Condensed"/>
              </a:rPr>
              <a:t> </a:t>
            </a:r>
          </a:p>
          <a:p>
            <a:r>
              <a:rPr lang="en-US" sz="1050" b="1" dirty="0">
                <a:solidFill>
                  <a:srgbClr val="032B5B"/>
                </a:solidFill>
                <a:latin typeface="Open Sans Condensed"/>
              </a:rPr>
              <a:t>Parent Advocacy – </a:t>
            </a:r>
            <a:r>
              <a:rPr lang="en-US" sz="1050" b="1" dirty="0" err="1">
                <a:solidFill>
                  <a:srgbClr val="032B5B"/>
                </a:solidFill>
                <a:latin typeface="Open Sans Condensed"/>
              </a:rPr>
              <a:t>Keosha</a:t>
            </a:r>
            <a:r>
              <a:rPr lang="en-US" sz="1050" b="1" dirty="0">
                <a:solidFill>
                  <a:srgbClr val="032B5B"/>
                </a:solidFill>
                <a:latin typeface="Open Sans Condensed"/>
              </a:rPr>
              <a:t> Simmons </a:t>
            </a:r>
            <a:r>
              <a:rPr lang="en-US" sz="1050" u="sng" dirty="0">
                <a:solidFill>
                  <a:srgbClr val="032B5B"/>
                </a:solidFill>
                <a:latin typeface="Open Sans Condensed"/>
                <a:hlinkClick r:id="rId6"/>
              </a:rPr>
              <a:t>simmonskeo@pcsb.org</a:t>
            </a:r>
            <a:endParaRPr lang="en-US" sz="1050" u="sng" dirty="0">
              <a:solidFill>
                <a:srgbClr val="032B5B"/>
              </a:solidFill>
              <a:latin typeface="Open Sans Condensed"/>
            </a:endParaRPr>
          </a:p>
          <a:p>
            <a:endParaRPr lang="en-US" sz="1050" b="1" dirty="0">
              <a:solidFill>
                <a:srgbClr val="032B5B"/>
              </a:solidFill>
              <a:latin typeface="Open Sans Condensed"/>
            </a:endParaRPr>
          </a:p>
          <a:p>
            <a:r>
              <a:rPr lang="en-US" sz="1050" b="1" dirty="0">
                <a:solidFill>
                  <a:srgbClr val="032B5B"/>
                </a:solidFill>
                <a:latin typeface="Open Sans Condensed"/>
              </a:rPr>
              <a:t>Parent Academy POWER HOURS Webinars - </a:t>
            </a:r>
            <a:r>
              <a:rPr lang="en-US" sz="1050" dirty="0">
                <a:hlinkClick r:id="rId7"/>
              </a:rPr>
              <a:t>https://www.pcsb.org/Page/26534</a:t>
            </a:r>
            <a:endParaRPr lang="en-US" sz="1050" dirty="0"/>
          </a:p>
          <a:p>
            <a:endParaRPr lang="en-US" sz="1050" dirty="0"/>
          </a:p>
          <a:p>
            <a:r>
              <a:rPr lang="en-US" sz="1050" b="1" dirty="0">
                <a:solidFill>
                  <a:srgbClr val="032B5B"/>
                </a:solidFill>
                <a:latin typeface="Open Sans Condensed"/>
              </a:rPr>
              <a:t>Partnerships - </a:t>
            </a:r>
            <a:r>
              <a:rPr lang="en-US" sz="1050" dirty="0">
                <a:hlinkClick r:id="rId8"/>
              </a:rPr>
              <a:t>https://www.pcsb.org/Page/418</a:t>
            </a:r>
            <a:endParaRPr lang="en-US" sz="1050" dirty="0"/>
          </a:p>
          <a:p>
            <a:endParaRPr lang="en-US" sz="1050" b="1" dirty="0">
              <a:solidFill>
                <a:srgbClr val="032B5B"/>
              </a:solidFill>
              <a:latin typeface="Open Sans Condens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29BD7-3249-4932-82E8-F6ACE85C46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340" y="1390703"/>
            <a:ext cx="3457663" cy="259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95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>
            <a:off x="0" y="3214294"/>
            <a:ext cx="7352400" cy="12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title" idx="4294967295"/>
          </p:nvPr>
        </p:nvSpPr>
        <p:spPr>
          <a:xfrm>
            <a:off x="381000" y="3385744"/>
            <a:ext cx="6339125" cy="55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We appreciate your time!</a:t>
            </a:r>
            <a:endParaRPr dirty="0"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4294967295"/>
          </p:nvPr>
        </p:nvSpPr>
        <p:spPr>
          <a:xfrm>
            <a:off x="325582" y="3809513"/>
            <a:ext cx="6615545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400" dirty="0"/>
              <a:t>Please feel free to ask any questions and provide feedback on our Title I Program.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72" name="Google Shape;172;p22"/>
          <p:cNvSpPr/>
          <p:nvPr/>
        </p:nvSpPr>
        <p:spPr>
          <a:xfrm>
            <a:off x="0" y="4444375"/>
            <a:ext cx="9240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924117" y="4444375"/>
            <a:ext cx="64284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B86E-160A-4119-85A7-2E32588B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Contact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EDFD0-E7FA-4270-AAD3-8A8EA3607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8601 60</a:t>
            </a:r>
            <a:r>
              <a:rPr lang="en-US" baseline="300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Street 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Pinellas Park, FL, 33781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(727) 547-7857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  <a:hlinkClick r:id="rId2"/>
              </a:rPr>
              <a:t>https://www.pcsb.org/skyview-es</a:t>
            </a: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F4CB1-6A2A-4C9C-8944-75D3CA53C42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81593" y="871538"/>
            <a:ext cx="3136800" cy="3725700"/>
          </a:xfrm>
        </p:spPr>
        <p:txBody>
          <a:bodyPr/>
          <a:lstStyle/>
          <a:p>
            <a:pPr marL="101600" indent="0">
              <a:buNone/>
            </a:pPr>
            <a:r>
              <a:rPr lang="en-US" sz="2800" dirty="0">
                <a:solidFill>
                  <a:schemeClr val="accent5"/>
                </a:solidFill>
              </a:rPr>
              <a:t>Eagles soar!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804FB-3E21-4FB2-A011-825D62EAA3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3074" name="Picture 3" descr="image001">
            <a:extLst>
              <a:ext uri="{FF2B5EF4-FFF2-40B4-BE49-F238E27FC236}">
                <a16:creationId xmlns:a16="http://schemas.microsoft.com/office/drawing/2014/main" id="{5A9EA656-FC20-4CC6-BE80-DFAEA1702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18" y="1750097"/>
            <a:ext cx="3501075" cy="262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595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i="0" dirty="0"/>
              <a:t>Education is for improving the lives of others and for leaving your community and world better than you found it. 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Marian Wright Edelman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2826B-1414-4E95-91FA-C8A67CE6D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73" y="259428"/>
            <a:ext cx="7772400" cy="2556137"/>
          </a:xfrm>
        </p:spPr>
        <p:txBody>
          <a:bodyPr/>
          <a:lstStyle/>
          <a:p>
            <a:r>
              <a:rPr lang="en-US" dirty="0"/>
              <a:t>Please take the time to participate in our exit slip survey.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DABDA-C596-4C4F-A894-1004F702B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293791"/>
            <a:ext cx="7772400" cy="40011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B8379-68C9-4354-89C5-D728AC4AFB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800BAE-CEEF-4577-9125-589AE4793E5C}"/>
              </a:ext>
            </a:extLst>
          </p:cNvPr>
          <p:cNvSpPr txBox="1"/>
          <p:nvPr/>
        </p:nvSpPr>
        <p:spPr>
          <a:xfrm flipH="1">
            <a:off x="2750127" y="4263617"/>
            <a:ext cx="349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onotype Corsiva" panose="03010101010201010101" pitchFamily="66" charset="0"/>
              </a:rPr>
              <a:t>Your feedback is greatly appreciated!</a:t>
            </a:r>
          </a:p>
        </p:txBody>
      </p:sp>
    </p:spTree>
    <p:extLst>
      <p:ext uri="{BB962C8B-B14F-4D97-AF65-F5344CB8AC3E}">
        <p14:creationId xmlns:p14="http://schemas.microsoft.com/office/powerpoint/2010/main" val="335186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83E8-7155-49A7-93BD-56A1BACD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254" y="358388"/>
            <a:ext cx="2604655" cy="8574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About Title 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8BAE2-8885-49CE-A641-743255227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522" y="1337545"/>
            <a:ext cx="3448896" cy="119149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Title I is the largest federal assistance program for our nation’s schools.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17C2A-68EB-43B7-9D38-D53E8A6B8C5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97522" y="2362201"/>
            <a:ext cx="3448896" cy="157941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The goal of Title I is to address the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academic needs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of students and to assist them in meeting their state’s academic standards.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59379-6936-4AD3-9B82-9C2109DD810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97522" y="3675450"/>
            <a:ext cx="3643705" cy="1211974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The program serves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75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schools in Pinellas County including eligible students in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34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non-public schools.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36877-7BFC-4772-A5EC-75F7BE7D6B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1BA87C-08F6-4E97-8D74-351D8F126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009" y="1562755"/>
            <a:ext cx="3092742" cy="292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2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 txBox="1">
            <a:spLocks noGrp="1"/>
          </p:cNvSpPr>
          <p:nvPr>
            <p:ph type="title"/>
          </p:nvPr>
        </p:nvSpPr>
        <p:spPr>
          <a:xfrm>
            <a:off x="893700" y="147633"/>
            <a:ext cx="4533000" cy="7772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Title I Funding </a:t>
            </a:r>
            <a:endParaRPr dirty="0"/>
          </a:p>
        </p:txBody>
      </p:sp>
      <p:sp>
        <p:nvSpPr>
          <p:cNvPr id="429" name="Google Shape;429;p3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30" name="Google Shape;430;p39"/>
          <p:cNvSpPr/>
          <p:nvPr/>
        </p:nvSpPr>
        <p:spPr>
          <a:xfrm>
            <a:off x="893700" y="2210012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9"/>
          <p:cNvSpPr/>
          <p:nvPr/>
        </p:nvSpPr>
        <p:spPr>
          <a:xfrm>
            <a:off x="893700" y="2196112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9"/>
          <p:cNvSpPr/>
          <p:nvPr/>
        </p:nvSpPr>
        <p:spPr>
          <a:xfrm rot="8100000">
            <a:off x="2717838" y="1666722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9"/>
          <p:cNvSpPr/>
          <p:nvPr/>
        </p:nvSpPr>
        <p:spPr>
          <a:xfrm>
            <a:off x="2798618" y="1773982"/>
            <a:ext cx="173182" cy="17149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9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4" name="Google Shape;434;p39"/>
          <p:cNvSpPr/>
          <p:nvPr/>
        </p:nvSpPr>
        <p:spPr>
          <a:xfrm rot="8100000">
            <a:off x="4754353" y="1592906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9"/>
          <p:cNvSpPr/>
          <p:nvPr/>
        </p:nvSpPr>
        <p:spPr>
          <a:xfrm flipH="1">
            <a:off x="4821381" y="1682634"/>
            <a:ext cx="207819" cy="17213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9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6" name="Google Shape;436;p39"/>
          <p:cNvSpPr/>
          <p:nvPr/>
        </p:nvSpPr>
        <p:spPr>
          <a:xfrm rot="8100000">
            <a:off x="6782428" y="1619084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9"/>
          <p:cNvSpPr/>
          <p:nvPr/>
        </p:nvSpPr>
        <p:spPr>
          <a:xfrm rot="-2700000">
            <a:off x="5870488" y="3554921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9"/>
          <p:cNvSpPr/>
          <p:nvPr/>
        </p:nvSpPr>
        <p:spPr>
          <a:xfrm flipH="1">
            <a:off x="5970810" y="3644780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2" name="Google Shape;442;p39"/>
          <p:cNvSpPr/>
          <p:nvPr/>
        </p:nvSpPr>
        <p:spPr>
          <a:xfrm rot="-2700000">
            <a:off x="3773903" y="3489517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9"/>
          <p:cNvSpPr/>
          <p:nvPr/>
        </p:nvSpPr>
        <p:spPr>
          <a:xfrm>
            <a:off x="3823512" y="3540831"/>
            <a:ext cx="235526" cy="2321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9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4" name="Google Shape;444;p39"/>
          <p:cNvSpPr txBox="1"/>
          <p:nvPr/>
        </p:nvSpPr>
        <p:spPr>
          <a:xfrm>
            <a:off x="2362478" y="1265271"/>
            <a:ext cx="1045461" cy="27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Federal Government 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5" name="Google Shape;445;p39"/>
          <p:cNvSpPr txBox="1"/>
          <p:nvPr/>
        </p:nvSpPr>
        <p:spPr>
          <a:xfrm>
            <a:off x="4278525" y="976278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Pinellas County Schools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6" name="Google Shape;446;p39"/>
          <p:cNvSpPr txBox="1"/>
          <p:nvPr/>
        </p:nvSpPr>
        <p:spPr>
          <a:xfrm>
            <a:off x="6306599" y="1000691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Increased Student Achievement 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7" name="Google Shape;447;p39"/>
          <p:cNvSpPr txBox="1"/>
          <p:nvPr/>
        </p:nvSpPr>
        <p:spPr>
          <a:xfrm>
            <a:off x="3367708" y="3958993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Florida Department of Education 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8" name="Google Shape;448;p39"/>
          <p:cNvSpPr txBox="1"/>
          <p:nvPr/>
        </p:nvSpPr>
        <p:spPr>
          <a:xfrm>
            <a:off x="5405899" y="3961622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Skyview Elementary</a:t>
            </a:r>
            <a:endParaRPr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F535D51E-BC7F-47AB-B7ED-A35A8CD84035}"/>
              </a:ext>
            </a:extLst>
          </p:cNvPr>
          <p:cNvSpPr/>
          <p:nvPr/>
        </p:nvSpPr>
        <p:spPr>
          <a:xfrm>
            <a:off x="6883990" y="1733225"/>
            <a:ext cx="131619" cy="147001"/>
          </a:xfrm>
          <a:prstGeom prst="star5">
            <a:avLst>
              <a:gd name="adj" fmla="val 22634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DC86F1-85B2-4EA9-9C4B-571BBFCE9211}"/>
              </a:ext>
            </a:extLst>
          </p:cNvPr>
          <p:cNvSpPr/>
          <p:nvPr/>
        </p:nvSpPr>
        <p:spPr>
          <a:xfrm>
            <a:off x="5915872" y="3604108"/>
            <a:ext cx="2439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8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893700" y="2675"/>
            <a:ext cx="2483700" cy="234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ctrTitle" idx="4294967295"/>
          </p:nvPr>
        </p:nvSpPr>
        <p:spPr>
          <a:xfrm>
            <a:off x="778225" y="2383444"/>
            <a:ext cx="662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</a:rPr>
              <a:t>Supplemental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4294967295"/>
          </p:nvPr>
        </p:nvSpPr>
        <p:spPr>
          <a:xfrm>
            <a:off x="778225" y="3435185"/>
            <a:ext cx="662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</a:rPr>
              <a:t>Definition: provided in addition to what is already present or available to complete or enhance it.</a:t>
            </a:r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85C5E274-0471-44FC-845C-70E147DA9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5984" y="451104"/>
            <a:ext cx="1438656" cy="1426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1B6F3A-4037-49C3-854B-F56FA8374D32}"/>
              </a:ext>
            </a:extLst>
          </p:cNvPr>
          <p:cNvSpPr txBox="1"/>
          <p:nvPr/>
        </p:nvSpPr>
        <p:spPr>
          <a:xfrm>
            <a:off x="7053581" y="4696933"/>
            <a:ext cx="1426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lt1"/>
                </a:solidFill>
              </a:rPr>
              <a:t>https://languages.oup.com/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A164-85F8-434C-96A3-3E58CB44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192506"/>
            <a:ext cx="7012766" cy="515638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</a:rPr>
              <a:t>Title I Programs Provide Supplemental Support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084C4-878E-40BE-8955-651D0238B2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A7B19A-BF1F-44FB-9CF1-26BF5A949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000188"/>
              </p:ext>
            </p:extLst>
          </p:nvPr>
        </p:nvGraphicFramePr>
        <p:xfrm>
          <a:off x="1264444" y="1103890"/>
          <a:ext cx="6114811" cy="2794704"/>
        </p:xfrm>
        <a:graphic>
          <a:graphicData uri="http://schemas.openxmlformats.org/drawingml/2006/table">
            <a:tbl>
              <a:tblPr firstRow="1" bandRow="1">
                <a:tableStyleId>{C98665B7-6574-423E-A4B5-A6C020D860FF}</a:tableStyleId>
              </a:tblPr>
              <a:tblGrid>
                <a:gridCol w="3101300">
                  <a:extLst>
                    <a:ext uri="{9D8B030D-6E8A-4147-A177-3AD203B41FA5}">
                      <a16:colId xmlns:a16="http://schemas.microsoft.com/office/drawing/2014/main" val="47257176"/>
                    </a:ext>
                  </a:extLst>
                </a:gridCol>
                <a:gridCol w="3013511">
                  <a:extLst>
                    <a:ext uri="{9D8B030D-6E8A-4147-A177-3AD203B41FA5}">
                      <a16:colId xmlns:a16="http://schemas.microsoft.com/office/drawing/2014/main" val="601120961"/>
                    </a:ext>
                  </a:extLst>
                </a:gridCol>
              </a:tblGrid>
              <a:tr h="3542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Supplemental Resource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Positive Impact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007115"/>
                  </a:ext>
                </a:extLst>
              </a:tr>
              <a:tr h="5261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Additional supplemental personnel</a:t>
                      </a:r>
                      <a:endParaRPr lang="en-US" sz="1400" dirty="0">
                        <a:solidFill>
                          <a:srgbClr val="FF0000"/>
                        </a:solidFill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+mj-lt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Hourly teachers, intervention 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881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Additional training opportunities for school staff</a:t>
                      </a:r>
                      <a:endParaRPr lang="en-US" sz="1400" dirty="0">
                        <a:solidFill>
                          <a:srgbClr val="FF0000"/>
                        </a:solidFill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Book studies on reading strategies and UDL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202954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Extended Learning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After school tutoring (EELP)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251429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Parent and Family Engagement Resources and Training Workshops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Parent Academies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4184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Supplemental teaching materials, equipment, and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Diverse literature, non-fiction books and 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363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038330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Title I Schoolwide Planning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243" name="Google Shape;243;p28"/>
          <p:cNvGrpSpPr/>
          <p:nvPr/>
        </p:nvGrpSpPr>
        <p:grpSpPr>
          <a:xfrm>
            <a:off x="5632317" y="2002063"/>
            <a:ext cx="3305700" cy="2612288"/>
            <a:chOff x="5632317" y="1189775"/>
            <a:chExt cx="3305700" cy="3483050"/>
          </a:xfrm>
        </p:grpSpPr>
        <p:sp>
          <p:nvSpPr>
            <p:cNvPr id="244" name="Google Shape;244;p28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Last</a:t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5" name="Google Shape;245;p28"/>
            <p:cNvSpPr txBox="1"/>
            <p:nvPr/>
          </p:nvSpPr>
          <p:spPr>
            <a:xfrm>
              <a:off x="6167062" y="2000859"/>
              <a:ext cx="2236201" cy="2671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dirty="0">
                  <a:solidFill>
                    <a:schemeClr val="tx1">
                      <a:lumMod val="75000"/>
                    </a:schemeClr>
                  </a:solidFill>
                  <a:latin typeface="Nirmala UI Semilight" panose="020B0402040204020203" pitchFamily="34" charset="0"/>
                  <a:ea typeface="Nirmala UI Semilight" panose="020B0402040204020203" pitchFamily="34" charset="0"/>
                  <a:cs typeface="Nirmala UI Semilight" panose="020B0402040204020203" pitchFamily="34" charset="0"/>
                </a:rPr>
                <a:t>All Title I schools must document that parents are involved in the schoolwide planning process.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6" name="Google Shape;246;p28"/>
          <p:cNvGrpSpPr/>
          <p:nvPr/>
        </p:nvGrpSpPr>
        <p:grpSpPr>
          <a:xfrm>
            <a:off x="0" y="2002224"/>
            <a:ext cx="3546900" cy="2612127"/>
            <a:chOff x="0" y="1189989"/>
            <a:chExt cx="3546900" cy="3482836"/>
          </a:xfrm>
        </p:grpSpPr>
        <p:sp>
          <p:nvSpPr>
            <p:cNvPr id="247" name="Google Shape;247;p2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First</a:t>
              </a:r>
              <a:endPara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8" name="Google Shape;248;p28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9" name="Google Shape;249;p28"/>
          <p:cNvGrpSpPr/>
          <p:nvPr/>
        </p:nvGrpSpPr>
        <p:grpSpPr>
          <a:xfrm>
            <a:off x="2944204" y="2002063"/>
            <a:ext cx="3305700" cy="2654486"/>
            <a:chOff x="2944204" y="1189775"/>
            <a:chExt cx="3305700" cy="3539314"/>
          </a:xfrm>
        </p:grpSpPr>
        <p:sp>
          <p:nvSpPr>
            <p:cNvPr id="250" name="Google Shape;250;p2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Second</a:t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1" name="Google Shape;251;p28"/>
            <p:cNvSpPr txBox="1"/>
            <p:nvPr/>
          </p:nvSpPr>
          <p:spPr>
            <a:xfrm>
              <a:off x="3366425" y="2000859"/>
              <a:ext cx="2325773" cy="2728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dirty="0">
                  <a:solidFill>
                    <a:schemeClr val="tx1">
                      <a:lumMod val="75000"/>
                    </a:schemeClr>
                  </a:solidFill>
                  <a:latin typeface="Nirmala UI Semilight" panose="020B0402040204020203" pitchFamily="34" charset="0"/>
                  <a:ea typeface="Nirmala UI Semilight" panose="020B0402040204020203" pitchFamily="34" charset="0"/>
                  <a:cs typeface="Nirmala UI Semilight" panose="020B0402040204020203" pitchFamily="34" charset="0"/>
                </a:rPr>
                <a:t>Please attend online or in-person meetings/trainings and complete surveys to provide input on Title I funding.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26A15A-AB8B-461E-B4CC-2F680DF8B07A}"/>
              </a:ext>
            </a:extLst>
          </p:cNvPr>
          <p:cNvSpPr/>
          <p:nvPr/>
        </p:nvSpPr>
        <p:spPr>
          <a:xfrm>
            <a:off x="851028" y="2654338"/>
            <a:ext cx="1997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Input from school, family, and community members determine how Title I funds are used based on a needs assessment.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6584-6FC8-4CFE-ABC7-CA3DA9441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344" y="358388"/>
            <a:ext cx="5769955" cy="857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Title I Schoolwide Budget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5C816-4D0F-4FD9-9F2C-734D99E57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85E29F-2C64-49C1-AD16-7CD5491C723C}"/>
              </a:ext>
            </a:extLst>
          </p:cNvPr>
          <p:cNvSpPr/>
          <p:nvPr/>
        </p:nvSpPr>
        <p:spPr>
          <a:xfrm>
            <a:off x="1066801" y="1587931"/>
            <a:ext cx="64285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Skyview Elementary </a:t>
            </a:r>
            <a:r>
              <a:rPr lang="en-US" dirty="0">
                <a:solidFill>
                  <a:schemeClr val="tx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is provided </a:t>
            </a:r>
            <a:r>
              <a:rPr lang="en-US" dirty="0">
                <a:solidFill>
                  <a:srgbClr val="FF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$220,800 </a:t>
            </a:r>
            <a:r>
              <a:rPr lang="en-US" dirty="0">
                <a:solidFill>
                  <a:schemeClr val="tx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to pay for supplemental resources and programs for increased student achievement.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Budget Breakdown: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Curriculum Development and Coordination </a:t>
            </a:r>
            <a:r>
              <a:rPr lang="en-US" dirty="0">
                <a:solidFill>
                  <a:srgbClr val="FF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$180,598.68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Capital Outlay </a:t>
            </a:r>
            <a:r>
              <a:rPr lang="en-US" dirty="0">
                <a:solidFill>
                  <a:srgbClr val="FF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$23,000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Supplemental Instructional Materials and Resources </a:t>
            </a:r>
            <a:r>
              <a:rPr lang="en-US" dirty="0">
                <a:solidFill>
                  <a:srgbClr val="FF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$17,201.32</a:t>
            </a:r>
          </a:p>
        </p:txBody>
      </p:sp>
      <p:pic>
        <p:nvPicPr>
          <p:cNvPr id="5" name="Graphic 4" descr="Money">
            <a:extLst>
              <a:ext uri="{FF2B5EF4-FFF2-40B4-BE49-F238E27FC236}">
                <a16:creationId xmlns:a16="http://schemas.microsoft.com/office/drawing/2014/main" id="{DBABE446-B20A-4145-8889-C6BD3CC0E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816" y="476010"/>
            <a:ext cx="616528" cy="6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8781-5249-47EB-9DFA-BFAA607F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>
                    <a:lumMod val="75000"/>
                  </a:schemeClr>
                </a:solidFill>
              </a:rPr>
              <a:t>Parent’s Right to Know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F547B-5A09-46EA-BCBC-76572B333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796564"/>
            <a:ext cx="3726873" cy="3129139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Be provided information on your child’s level of achievement on assessments in Reading/Language Arts, Writing, Mathematics, and Science. </a:t>
            </a:r>
          </a:p>
          <a:p>
            <a:r>
              <a:rPr lang="en-US" sz="1100" dirty="0">
                <a:solidFill>
                  <a:schemeClr val="tx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Request and receive information on the qualifications of your child’s teacher and supplemental personnel working with your child.</a:t>
            </a:r>
          </a:p>
          <a:p>
            <a:r>
              <a:rPr lang="en-US" sz="1100" dirty="0">
                <a:solidFill>
                  <a:schemeClr val="tx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Be notified of non-highly qualified or out-of-field teachers at the school. </a:t>
            </a:r>
          </a:p>
          <a:p>
            <a:r>
              <a:rPr lang="en-US" sz="1100" dirty="0">
                <a:solidFill>
                  <a:schemeClr val="tx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Be informed if your child is taught by a non-highly qualified teacher for four or more consecutive weeks.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96436-80EE-4F91-9962-552005F5A6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2BEB1D-C138-426E-8B68-A5051D5B9655}"/>
              </a:ext>
            </a:extLst>
          </p:cNvPr>
          <p:cNvSpPr/>
          <p:nvPr/>
        </p:nvSpPr>
        <p:spPr>
          <a:xfrm>
            <a:off x="893700" y="12733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As a parent of a student attending a Pinellas County School Public School, you have the right to… 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899254-4A60-4B3D-9592-5A380BD77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527" y="1531276"/>
            <a:ext cx="3220276" cy="24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64281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26F2A1D279794C95913B258445B400" ma:contentTypeVersion="6" ma:contentTypeDescription="Create a new document." ma:contentTypeScope="" ma:versionID="5f859791bfa6c4a9990fc35e3d8ebd4d">
  <xsd:schema xmlns:xsd="http://www.w3.org/2001/XMLSchema" xmlns:xs="http://www.w3.org/2001/XMLSchema" xmlns:p="http://schemas.microsoft.com/office/2006/metadata/properties" xmlns:ns2="14014824-8c68-406d-86fe-dcccc773fde3" targetNamespace="http://schemas.microsoft.com/office/2006/metadata/properties" ma:root="true" ma:fieldsID="217068c4a8a1ec9cf35d18339c106288" ns2:_="">
    <xsd:import namespace="14014824-8c68-406d-86fe-dcccc773fd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14824-8c68-406d-86fe-dcccc773f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0E17D5-F473-447C-BFAC-35C5AEEC9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014824-8c68-406d-86fe-dcccc773fd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974530-AC96-431F-AD8D-2C022D30E69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4014824-8c68-406d-86fe-dcccc773fde3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BC683C-F712-4285-83F9-47B438E009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2790</TotalTime>
  <Words>1548</Words>
  <Application>Microsoft Office PowerPoint</Application>
  <PresentationFormat>On-screen Show (16:9)</PresentationFormat>
  <Paragraphs>210</Paragraphs>
  <Slides>29</Slides>
  <Notes>22</Notes>
  <HiddenSlides>1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Monotype Corsiva</vt:lpstr>
      <vt:lpstr>Lato</vt:lpstr>
      <vt:lpstr>Open Sans Condensed</vt:lpstr>
      <vt:lpstr>Calibri</vt:lpstr>
      <vt:lpstr>Raleway</vt:lpstr>
      <vt:lpstr>Arial</vt:lpstr>
      <vt:lpstr>Nirmala UI</vt:lpstr>
      <vt:lpstr>Nirmala UI Semilight</vt:lpstr>
      <vt:lpstr>Wingdings 2</vt:lpstr>
      <vt:lpstr>Antonio template</vt:lpstr>
      <vt:lpstr>Acrobat Document</vt:lpstr>
      <vt:lpstr>Title I Annual Parent Meeting</vt:lpstr>
      <vt:lpstr>Celebrate with Title I </vt:lpstr>
      <vt:lpstr>About Title I</vt:lpstr>
      <vt:lpstr>Title I Funding </vt:lpstr>
      <vt:lpstr>Supplemental</vt:lpstr>
      <vt:lpstr>Title I Programs Provide Supplemental Support</vt:lpstr>
      <vt:lpstr>Title I Schoolwide Planning</vt:lpstr>
      <vt:lpstr>Title I Schoolwide Budget</vt:lpstr>
      <vt:lpstr>Parent’s Right to Know</vt:lpstr>
      <vt:lpstr>Working Together for Student Success</vt:lpstr>
      <vt:lpstr>Parent-School-Student Compact</vt:lpstr>
      <vt:lpstr>Sample School  Compact</vt:lpstr>
      <vt:lpstr>Parent and Family Engagement Plan (PFEP)</vt:lpstr>
      <vt:lpstr> We want YOU!</vt:lpstr>
      <vt:lpstr>Parent Advisory Council (PAC)</vt:lpstr>
      <vt:lpstr>Accountability </vt:lpstr>
      <vt:lpstr>Visit to find district and school grades, EduData Portal</vt:lpstr>
      <vt:lpstr>Florida Standards</vt:lpstr>
      <vt:lpstr>Florida Standards Assessment (FSA)</vt:lpstr>
      <vt:lpstr>Florida End of Course (EOC) Assessments (Algebra 1, Biology, Civics, U.S. History, Geometry)</vt:lpstr>
      <vt:lpstr>PowerPoint Presentation</vt:lpstr>
      <vt:lpstr>PowerPoint Presentation</vt:lpstr>
      <vt:lpstr>Working Together for Student Success</vt:lpstr>
      <vt:lpstr>Next Steps</vt:lpstr>
      <vt:lpstr>Additional Resources</vt:lpstr>
      <vt:lpstr>We appreciate your time!</vt:lpstr>
      <vt:lpstr>Contact Us</vt:lpstr>
      <vt:lpstr>PowerPoint Presentation</vt:lpstr>
      <vt:lpstr>Please take the time to participate in our exit slip survey.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Annual Parent Meeting</dc:title>
  <dc:creator>Baer Tammy</dc:creator>
  <cp:lastModifiedBy>Baer Tammy</cp:lastModifiedBy>
  <cp:revision>68</cp:revision>
  <cp:lastPrinted>2021-07-28T13:58:00Z</cp:lastPrinted>
  <dcterms:modified xsi:type="dcterms:W3CDTF">2021-08-08T15:01:14Z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0x010100C426F2A1D279794C95913B258445B400</vt:lpwstr>
  </property>
</Properties>
</file>